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relia" panose="020B0604020202020204" charset="0"/>
      <p:regular r:id="rId20"/>
    </p:embeddedFont>
    <p:embeddedFont>
      <p:font typeface="Dosis" panose="020B0604020202020204" charset="0"/>
      <p:regular r:id="rId21"/>
    </p:embeddedFont>
    <p:embeddedFont>
      <p:font typeface="Dosi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63033" y="6195861"/>
            <a:ext cx="6914093" cy="5028432"/>
          </a:xfrm>
          <a:custGeom>
            <a:avLst/>
            <a:gdLst/>
            <a:ahLst/>
            <a:cxnLst/>
            <a:rect l="l" t="t" r="r" b="b"/>
            <a:pathLst>
              <a:path w="6914093" h="5028432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34532" y="4376696"/>
            <a:ext cx="12293872" cy="2056430"/>
          </a:xfrm>
          <a:custGeom>
            <a:avLst/>
            <a:gdLst/>
            <a:ahLst/>
            <a:cxnLst/>
            <a:rect l="l" t="t" r="r" b="b"/>
            <a:pathLst>
              <a:path w="12293872" h="2056430">
                <a:moveTo>
                  <a:pt x="0" y="0"/>
                </a:moveTo>
                <a:lnTo>
                  <a:pt x="12293872" y="0"/>
                </a:lnTo>
                <a:lnTo>
                  <a:pt x="12293872" y="2056430"/>
                </a:lnTo>
                <a:lnTo>
                  <a:pt x="0" y="205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56379" y="5404911"/>
            <a:ext cx="8246933" cy="6247677"/>
          </a:xfrm>
          <a:custGeom>
            <a:avLst/>
            <a:gdLst/>
            <a:ahLst/>
            <a:cxnLst/>
            <a:rect l="l" t="t" r="r" b="b"/>
            <a:pathLst>
              <a:path w="8246933" h="6247677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8980" y="-1652824"/>
            <a:ext cx="8905028" cy="5575060"/>
          </a:xfrm>
          <a:custGeom>
            <a:avLst/>
            <a:gdLst/>
            <a:ahLst/>
            <a:cxnLst/>
            <a:rect l="l" t="t" r="r" b="b"/>
            <a:pathLst>
              <a:path w="8905028" h="5575060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495846">
            <a:off x="-3929800" y="-2685694"/>
            <a:ext cx="5243739" cy="7338566"/>
          </a:xfrm>
          <a:custGeom>
            <a:avLst/>
            <a:gdLst/>
            <a:ahLst/>
            <a:cxnLst/>
            <a:rect l="l" t="t" r="r" b="b"/>
            <a:pathLst>
              <a:path w="5243739" h="7338566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96541" y="4345086"/>
            <a:ext cx="11769855" cy="20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18"/>
              </a:lnSpc>
            </a:pPr>
            <a:r>
              <a:rPr lang="en-US" sz="5799">
                <a:solidFill>
                  <a:srgbClr val="01070A"/>
                </a:solidFill>
                <a:latin typeface="Carelia"/>
              </a:rPr>
              <a:t>Case study of Devops and different tools and 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24256" y="7281616"/>
            <a:ext cx="6639489" cy="58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dirty="0">
                <a:solidFill>
                  <a:srgbClr val="01070A"/>
                </a:solidFill>
                <a:latin typeface="Dosis"/>
              </a:rPr>
              <a:t>Presented by: </a:t>
            </a:r>
            <a:r>
              <a:rPr lang="en-US" sz="3594" dirty="0" err="1">
                <a:solidFill>
                  <a:srgbClr val="01070A"/>
                </a:solidFill>
                <a:latin typeface="Dosis"/>
              </a:rPr>
              <a:t>pedda</a:t>
            </a:r>
            <a:r>
              <a:rPr lang="en-US" sz="3594" dirty="0">
                <a:solidFill>
                  <a:srgbClr val="01070A"/>
                </a:solidFill>
                <a:latin typeface="Dosis"/>
              </a:rPr>
              <a:t> </a:t>
            </a:r>
            <a:r>
              <a:rPr lang="en-US" sz="3594" dirty="0" err="1">
                <a:solidFill>
                  <a:srgbClr val="01070A"/>
                </a:solidFill>
                <a:latin typeface="Dosis"/>
              </a:rPr>
              <a:t>babu</a:t>
            </a:r>
            <a:endParaRPr lang="en-US" sz="3594" dirty="0">
              <a:solidFill>
                <a:srgbClr val="01070A"/>
              </a:solidFill>
              <a:latin typeface="Dosi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30667" y="2622184"/>
            <a:ext cx="6639489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Practical - 11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7541" y="1028700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47153" y="7357086"/>
            <a:ext cx="3835024" cy="3091905"/>
          </a:xfrm>
          <a:custGeom>
            <a:avLst/>
            <a:gdLst/>
            <a:ahLst/>
            <a:cxnLst/>
            <a:rect l="l" t="t" r="r" b="b"/>
            <a:pathLst>
              <a:path w="3835024" h="3091905">
                <a:moveTo>
                  <a:pt x="0" y="0"/>
                </a:moveTo>
                <a:lnTo>
                  <a:pt x="3835023" y="0"/>
                </a:lnTo>
                <a:lnTo>
                  <a:pt x="3835023" y="3091904"/>
                </a:lnTo>
                <a:lnTo>
                  <a:pt x="0" y="3091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95897" y="7806013"/>
            <a:ext cx="5792103" cy="2522235"/>
          </a:xfrm>
          <a:custGeom>
            <a:avLst/>
            <a:gdLst/>
            <a:ahLst/>
            <a:cxnLst/>
            <a:rect l="l" t="t" r="r" b="b"/>
            <a:pathLst>
              <a:path w="5792103" h="2522235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3051" y="1536691"/>
            <a:ext cx="13041805" cy="102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45"/>
              </a:lnSpc>
              <a:spcBef>
                <a:spcPct val="0"/>
              </a:spcBef>
            </a:pPr>
            <a:r>
              <a:rPr lang="en-US" sz="6032">
                <a:solidFill>
                  <a:srgbClr val="01070A"/>
                </a:solidFill>
                <a:latin typeface="Carelia"/>
              </a:rPr>
              <a:t>Case Study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6923" y="5192527"/>
            <a:ext cx="12367934" cy="261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Jenkins for CI/CD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: Explain how Jenkins was chosen to automate the CI/CD pipeline, reducing manual errors and accelerating releases.</a:t>
            </a:r>
          </a:p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Docker and Kubernetes for Containerization: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Describe the adoption of Docker for containerization and Kubernetes for orchestration, improving  scalability and deployment efficiency.</a:t>
            </a:r>
          </a:p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Git for Version Control: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Highlight the use of Git for version control, promoting collaboration and code traceability.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460599" y="2668219"/>
            <a:ext cx="6222476" cy="1022113"/>
          </a:xfrm>
          <a:custGeom>
            <a:avLst/>
            <a:gdLst/>
            <a:ahLst/>
            <a:cxnLst/>
            <a:rect l="l" t="t" r="r" b="b"/>
            <a:pathLst>
              <a:path w="6222476" h="1022113">
                <a:moveTo>
                  <a:pt x="0" y="0"/>
                </a:moveTo>
                <a:lnTo>
                  <a:pt x="6222476" y="0"/>
                </a:lnTo>
                <a:lnTo>
                  <a:pt x="6222476" y="1022113"/>
                </a:lnTo>
                <a:lnTo>
                  <a:pt x="0" y="1022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70" t="-17910" b="-5163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87870" y="4154835"/>
            <a:ext cx="3290837" cy="52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01070A"/>
                </a:solidFill>
                <a:latin typeface="Dosis Bold"/>
              </a:rPr>
              <a:t>Selected 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23097" y="2791926"/>
            <a:ext cx="1304180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1070A"/>
                </a:solidFill>
                <a:latin typeface="Carelia"/>
              </a:rPr>
              <a:t>DevOps Tools Selection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91948" y="1027924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7541" y="1028700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47153" y="7357086"/>
            <a:ext cx="3835024" cy="3091905"/>
          </a:xfrm>
          <a:custGeom>
            <a:avLst/>
            <a:gdLst/>
            <a:ahLst/>
            <a:cxnLst/>
            <a:rect l="l" t="t" r="r" b="b"/>
            <a:pathLst>
              <a:path w="3835024" h="3091905">
                <a:moveTo>
                  <a:pt x="0" y="0"/>
                </a:moveTo>
                <a:lnTo>
                  <a:pt x="3835023" y="0"/>
                </a:lnTo>
                <a:lnTo>
                  <a:pt x="3835023" y="3091904"/>
                </a:lnTo>
                <a:lnTo>
                  <a:pt x="0" y="3091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95897" y="7806013"/>
            <a:ext cx="5792103" cy="2522235"/>
          </a:xfrm>
          <a:custGeom>
            <a:avLst/>
            <a:gdLst/>
            <a:ahLst/>
            <a:cxnLst/>
            <a:rect l="l" t="t" r="r" b="b"/>
            <a:pathLst>
              <a:path w="5792103" h="2522235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3051" y="1536691"/>
            <a:ext cx="13041805" cy="102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45"/>
              </a:lnSpc>
              <a:spcBef>
                <a:spcPct val="0"/>
              </a:spcBef>
            </a:pPr>
            <a:r>
              <a:rPr lang="en-US" sz="6032">
                <a:solidFill>
                  <a:srgbClr val="01070A"/>
                </a:solidFill>
                <a:latin typeface="Carelia"/>
              </a:rPr>
              <a:t>Case Study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87870" y="5088090"/>
            <a:ext cx="12367934" cy="173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Faster Releases: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Share statistics or a timeline illustrating the reduction in release times achieved through DevOps practices.</a:t>
            </a:r>
          </a:p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Improved Reliability: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Discuss how the implementation of DevOps tools contributed to improved software reliability, reduced downtimes, and enhanced overall quality.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460599" y="2668219"/>
            <a:ext cx="6222476" cy="1022113"/>
          </a:xfrm>
          <a:custGeom>
            <a:avLst/>
            <a:gdLst/>
            <a:ahLst/>
            <a:cxnLst/>
            <a:rect l="l" t="t" r="r" b="b"/>
            <a:pathLst>
              <a:path w="6222476" h="1022113">
                <a:moveTo>
                  <a:pt x="0" y="0"/>
                </a:moveTo>
                <a:lnTo>
                  <a:pt x="6222476" y="0"/>
                </a:lnTo>
                <a:lnTo>
                  <a:pt x="6222476" y="1022113"/>
                </a:lnTo>
                <a:lnTo>
                  <a:pt x="0" y="1022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70" t="-17910" b="-5163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87870" y="3947507"/>
            <a:ext cx="3290837" cy="52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01070A"/>
                </a:solidFill>
                <a:latin typeface="Dosis Bold"/>
              </a:rPr>
              <a:t>Achieved Outcomes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23097" y="2791926"/>
            <a:ext cx="1304180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1070A"/>
                </a:solidFill>
                <a:latin typeface="Carelia"/>
              </a:rPr>
              <a:t>Outcomes of DevOps Transformation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91948" y="1027924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1842" cy="2452800"/>
            </a:xfrm>
            <a:custGeom>
              <a:avLst/>
              <a:gdLst/>
              <a:ahLst/>
              <a:cxnLst/>
              <a:rect l="l" t="t" r="r" b="b"/>
              <a:pathLst>
                <a:path w="4021842" h="2452800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1443" y="933053"/>
            <a:ext cx="12705720" cy="8334250"/>
            <a:chOff x="0" y="0"/>
            <a:chExt cx="3895412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895412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367827" y="5145682"/>
            <a:ext cx="686539" cy="584182"/>
          </a:xfrm>
          <a:custGeom>
            <a:avLst/>
            <a:gdLst/>
            <a:ahLst/>
            <a:cxnLst/>
            <a:rect l="l" t="t" r="r" b="b"/>
            <a:pathLst>
              <a:path w="686539" h="584182">
                <a:moveTo>
                  <a:pt x="0" y="0"/>
                </a:moveTo>
                <a:lnTo>
                  <a:pt x="686538" y="0"/>
                </a:lnTo>
                <a:lnTo>
                  <a:pt x="686538" y="584182"/>
                </a:lnTo>
                <a:lnTo>
                  <a:pt x="0" y="58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73848" y="2930856"/>
            <a:ext cx="674495" cy="506485"/>
          </a:xfrm>
          <a:custGeom>
            <a:avLst/>
            <a:gdLst/>
            <a:ahLst/>
            <a:cxnLst/>
            <a:rect l="l" t="t" r="r" b="b"/>
            <a:pathLst>
              <a:path w="674495" h="506485">
                <a:moveTo>
                  <a:pt x="0" y="0"/>
                </a:moveTo>
                <a:lnTo>
                  <a:pt x="674496" y="0"/>
                </a:lnTo>
                <a:lnTo>
                  <a:pt x="674496" y="506485"/>
                </a:lnTo>
                <a:lnTo>
                  <a:pt x="0" y="506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64631" y="7415477"/>
            <a:ext cx="492930" cy="682901"/>
          </a:xfrm>
          <a:custGeom>
            <a:avLst/>
            <a:gdLst/>
            <a:ahLst/>
            <a:cxnLst/>
            <a:rect l="l" t="t" r="r" b="b"/>
            <a:pathLst>
              <a:path w="492930" h="682901">
                <a:moveTo>
                  <a:pt x="0" y="0"/>
                </a:moveTo>
                <a:lnTo>
                  <a:pt x="492930" y="0"/>
                </a:lnTo>
                <a:lnTo>
                  <a:pt x="492930" y="682901"/>
                </a:lnTo>
                <a:lnTo>
                  <a:pt x="0" y="682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17286">
            <a:off x="14251139" y="5579110"/>
            <a:ext cx="3828638" cy="4509103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25464" y="239562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28867" y="1735511"/>
            <a:ext cx="10850585" cy="102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42"/>
              </a:lnSpc>
              <a:spcBef>
                <a:spcPct val="0"/>
              </a:spcBef>
            </a:pPr>
            <a:r>
              <a:rPr lang="en-US" sz="6030">
                <a:solidFill>
                  <a:srgbClr val="01070A"/>
                </a:solidFill>
                <a:latin typeface="Carelia"/>
              </a:rPr>
              <a:t>Benefits of Adopting DevOps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79452" y="856853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59553" y="3136473"/>
            <a:ext cx="10829499" cy="480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Shorter Time-to-Market: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 DevOps streamlines processes, reducing development cycles and enabling faster time-to-market, as demonstrated by a visual representation of a speedometer or timeline.</a:t>
            </a:r>
          </a:p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Reduced Errors: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DevOps automation reduces manual errors in coding, testing, and deployment, enhancing software quality. Visual representations, such as icons or graphics, can further enhance automation efficiency.</a:t>
            </a:r>
          </a:p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Increased Efficiency: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DevOps enhances operational efficiency by promoting collaboration and automation, resulting in optimized workflows.</a:t>
            </a:r>
          </a:p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Impact on Business: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 Organizations gain a competitive advantage through shorter release cycles and higher software quality, while efficient processes lead to long-term cost savings.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65865" y="3097048"/>
            <a:ext cx="3283874" cy="4092904"/>
            <a:chOff x="0" y="0"/>
            <a:chExt cx="1006794" cy="1254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06794" cy="1254833"/>
            </a:xfrm>
            <a:custGeom>
              <a:avLst/>
              <a:gdLst/>
              <a:ahLst/>
              <a:cxnLst/>
              <a:rect l="l" t="t" r="r" b="b"/>
              <a:pathLst>
                <a:path w="1006794" h="1254833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28494" y="2512876"/>
            <a:ext cx="1066105" cy="10661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68613" y="3097048"/>
            <a:ext cx="3283874" cy="4092904"/>
            <a:chOff x="0" y="0"/>
            <a:chExt cx="1006794" cy="12548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6794" cy="1254833"/>
            </a:xfrm>
            <a:custGeom>
              <a:avLst/>
              <a:gdLst/>
              <a:ahLst/>
              <a:cxnLst/>
              <a:rect l="l" t="t" r="r" b="b"/>
              <a:pathLst>
                <a:path w="1006794" h="1254833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183378" y="2512876"/>
            <a:ext cx="1066105" cy="10661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52311" y="3097048"/>
            <a:ext cx="3283874" cy="4092904"/>
            <a:chOff x="0" y="0"/>
            <a:chExt cx="1006794" cy="12548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6794" cy="1254833"/>
            </a:xfrm>
            <a:custGeom>
              <a:avLst/>
              <a:gdLst/>
              <a:ahLst/>
              <a:cxnLst/>
              <a:rect l="l" t="t" r="r" b="b"/>
              <a:pathLst>
                <a:path w="1006794" h="1254833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05034" y="2512876"/>
            <a:ext cx="1066105" cy="10661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2154839" y="5483634"/>
            <a:ext cx="6367078" cy="5335932"/>
          </a:xfrm>
          <a:custGeom>
            <a:avLst/>
            <a:gdLst/>
            <a:ahLst/>
            <a:cxnLst/>
            <a:rect l="l" t="t" r="r" b="b"/>
            <a:pathLst>
              <a:path w="6367078" h="5335932">
                <a:moveTo>
                  <a:pt x="0" y="0"/>
                </a:moveTo>
                <a:lnTo>
                  <a:pt x="6367078" y="0"/>
                </a:lnTo>
                <a:lnTo>
                  <a:pt x="6367078" y="5335932"/>
                </a:lnTo>
                <a:lnTo>
                  <a:pt x="0" y="5335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076256" y="7189952"/>
            <a:ext cx="5261408" cy="3309904"/>
          </a:xfrm>
          <a:custGeom>
            <a:avLst/>
            <a:gdLst/>
            <a:ahLst/>
            <a:cxnLst/>
            <a:rect l="l" t="t" r="r" b="b"/>
            <a:pathLst>
              <a:path w="5261408" h="3309904">
                <a:moveTo>
                  <a:pt x="0" y="0"/>
                </a:moveTo>
                <a:lnTo>
                  <a:pt x="5261408" y="0"/>
                </a:lnTo>
                <a:lnTo>
                  <a:pt x="5261408" y="3309904"/>
                </a:lnTo>
                <a:lnTo>
                  <a:pt x="0" y="3309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148747" y="1219539"/>
            <a:ext cx="5990506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Conclusions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88517" y="3855206"/>
            <a:ext cx="3008821" cy="3180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1070A"/>
                </a:solidFill>
                <a:latin typeface="Dosis"/>
              </a:rPr>
              <a:t>DevOps is a comprehensive transformation in software development, promoting collaboration, automation, and continuous improvement to achieve agility and efficiency in organizations.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61722" y="2666353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16606" y="2666353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89838" y="3855206"/>
            <a:ext cx="3008821" cy="278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279">
                <a:solidFill>
                  <a:srgbClr val="01070A"/>
                </a:solidFill>
                <a:latin typeface="Dosis"/>
              </a:rPr>
              <a:t>The DevOps journey, a continuous journey, has prepared the organization for a future characterized by adaptability, innovation, and resilience, ensuring future-readyness.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52487" y="2666353"/>
            <a:ext cx="999650" cy="7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607567" y="3322153"/>
            <a:ext cx="3008821" cy="78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279">
                <a:solidFill>
                  <a:srgbClr val="01070A"/>
                </a:solidFill>
                <a:latin typeface="Dosis Bold"/>
              </a:rPr>
              <a:t>H</a:t>
            </a:r>
            <a:r>
              <a:rPr lang="en-US" sz="2279" u="none" strike="noStrike">
                <a:solidFill>
                  <a:srgbClr val="01070A"/>
                </a:solidFill>
                <a:latin typeface="Dosis Bold"/>
              </a:rPr>
              <a:t>olistic Transformation</a:t>
            </a:r>
          </a:p>
          <a:p>
            <a:pPr algn="ctr">
              <a:lnSpc>
                <a:spcPts val="3191"/>
              </a:lnSpc>
            </a:pPr>
            <a:endParaRPr lang="en-US" sz="2279" u="none" strike="noStrike">
              <a:solidFill>
                <a:srgbClr val="01070A"/>
              </a:solidFill>
              <a:latin typeface="Dosi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768613" y="3242374"/>
            <a:ext cx="3008821" cy="38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279">
                <a:solidFill>
                  <a:srgbClr val="01070A"/>
                </a:solidFill>
                <a:latin typeface="Dosis Bold"/>
              </a:rPr>
              <a:t>To</a:t>
            </a:r>
            <a:r>
              <a:rPr lang="en-US" sz="2279" u="none" strike="noStrike">
                <a:solidFill>
                  <a:srgbClr val="01070A"/>
                </a:solidFill>
                <a:latin typeface="Dosis Bold"/>
              </a:rPr>
              <a:t>ols as Catalysts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06139" y="3540881"/>
            <a:ext cx="3008821" cy="3580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1070A"/>
                </a:solidFill>
                <a:latin typeface="Dosis"/>
              </a:rPr>
              <a:t>DevOps tools play a crucial role in transforming principles into tangible actions, streamlining processes, enhancing communication, and empowering teams to deliver high-quality software faster.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89838" y="3351109"/>
            <a:ext cx="3008821" cy="38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1"/>
              </a:lnSpc>
            </a:pPr>
            <a:r>
              <a:rPr lang="en-US" sz="2279">
                <a:solidFill>
                  <a:srgbClr val="01070A"/>
                </a:solidFill>
                <a:latin typeface="Dosis Bold"/>
              </a:rPr>
              <a:t>   Future-Re</a:t>
            </a:r>
            <a:r>
              <a:rPr lang="en-US" sz="2279" u="none" strike="noStrike">
                <a:solidFill>
                  <a:srgbClr val="01070A"/>
                </a:solidFill>
                <a:latin typeface="Dosis Bold"/>
              </a:rPr>
              <a:t>ady Practices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963403" y="405633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83456" y="4146046"/>
            <a:ext cx="13321088" cy="179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Thank 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814159"/>
            <a:ext cx="6639489" cy="1261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2"/>
              </a:lnSpc>
            </a:pPr>
            <a:r>
              <a:rPr lang="en-US" sz="3594" dirty="0">
                <a:solidFill>
                  <a:srgbClr val="01070A"/>
                </a:solidFill>
                <a:latin typeface="Dosis"/>
              </a:rPr>
              <a:t>Name: </a:t>
            </a:r>
            <a:r>
              <a:rPr lang="en-US" sz="3594" dirty="0" err="1">
                <a:solidFill>
                  <a:srgbClr val="01070A"/>
                </a:solidFill>
                <a:latin typeface="Dosis"/>
              </a:rPr>
              <a:t>Pedda</a:t>
            </a:r>
            <a:r>
              <a:rPr lang="en-US" sz="3594" dirty="0">
                <a:solidFill>
                  <a:srgbClr val="01070A"/>
                </a:solidFill>
                <a:latin typeface="Dosis"/>
              </a:rPr>
              <a:t> </a:t>
            </a:r>
            <a:r>
              <a:rPr lang="en-US" sz="3594" dirty="0" err="1">
                <a:solidFill>
                  <a:srgbClr val="01070A"/>
                </a:solidFill>
                <a:latin typeface="Dosis"/>
              </a:rPr>
              <a:t>Babu</a:t>
            </a:r>
            <a:endParaRPr lang="en-US" sz="3594" dirty="0">
              <a:solidFill>
                <a:srgbClr val="01070A"/>
              </a:solidFill>
              <a:latin typeface="Dosis"/>
            </a:endParaRPr>
          </a:p>
          <a:p>
            <a:pPr>
              <a:lnSpc>
                <a:spcPts val="5032"/>
              </a:lnSpc>
            </a:pPr>
            <a:r>
              <a:rPr lang="en-US" sz="3594" dirty="0">
                <a:solidFill>
                  <a:srgbClr val="01070A"/>
                </a:solidFill>
                <a:latin typeface="Dosis"/>
              </a:rPr>
              <a:t>Enrollment Number:20012531036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19811" y="7814159"/>
            <a:ext cx="6639489" cy="1261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2"/>
              </a:lnSpc>
            </a:pPr>
            <a:r>
              <a:rPr lang="en-US" sz="3594" dirty="0">
                <a:solidFill>
                  <a:srgbClr val="01070A"/>
                </a:solidFill>
                <a:latin typeface="Dosis"/>
              </a:rPr>
              <a:t>Subject: </a:t>
            </a:r>
            <a:r>
              <a:rPr lang="en-US" sz="3594" dirty="0" err="1">
                <a:solidFill>
                  <a:srgbClr val="01070A"/>
                </a:solidFill>
                <a:latin typeface="Dosis"/>
              </a:rPr>
              <a:t>Ml</a:t>
            </a:r>
            <a:r>
              <a:rPr lang="en-US" sz="3594" dirty="0">
                <a:solidFill>
                  <a:srgbClr val="01070A"/>
                </a:solidFill>
                <a:latin typeface="Dosis"/>
              </a:rPr>
              <a:t>-Ops (2CEAI702)</a:t>
            </a:r>
          </a:p>
          <a:p>
            <a:pPr>
              <a:lnSpc>
                <a:spcPts val="5032"/>
              </a:lnSpc>
            </a:pPr>
            <a:r>
              <a:rPr lang="en-US" sz="3594" dirty="0">
                <a:solidFill>
                  <a:srgbClr val="01070A"/>
                </a:solidFill>
                <a:latin typeface="Dosis"/>
              </a:rPr>
              <a:t>Class: 7CEIT-A (7A-3)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137267" y="7119158"/>
            <a:ext cx="4150733" cy="3018715"/>
          </a:xfrm>
          <a:custGeom>
            <a:avLst/>
            <a:gdLst/>
            <a:ahLst/>
            <a:cxnLst/>
            <a:rect l="l" t="t" r="r" b="b"/>
            <a:pathLst>
              <a:path w="4150733" h="3018715">
                <a:moveTo>
                  <a:pt x="4150733" y="0"/>
                </a:moveTo>
                <a:lnTo>
                  <a:pt x="0" y="0"/>
                </a:lnTo>
                <a:lnTo>
                  <a:pt x="0" y="3018715"/>
                </a:lnTo>
                <a:lnTo>
                  <a:pt x="4150733" y="3018715"/>
                </a:lnTo>
                <a:lnTo>
                  <a:pt x="4150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96334" y="1169584"/>
            <a:ext cx="5394683" cy="119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01070A"/>
                </a:solidFill>
                <a:latin typeface="Carelia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6334" y="2617696"/>
            <a:ext cx="12940651" cy="54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osis"/>
              </a:rPr>
              <a:t>Introduction to DevOps Principles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osis"/>
              </a:rPr>
              <a:t>Challenges in Traditional Software Development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osis"/>
              </a:rPr>
              <a:t>DevOps Transformation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osis"/>
              </a:rPr>
              <a:t>Tools and Technologies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osis"/>
              </a:rPr>
              <a:t>Case Study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osis"/>
              </a:rPr>
              <a:t>Benefits of Adopting DevOps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osis"/>
              </a:rPr>
              <a:t>Conclusions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30122" y="405633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77531"/>
            <a:ext cx="16759350" cy="9021051"/>
            <a:chOff x="0" y="0"/>
            <a:chExt cx="4413985" cy="23759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3985" cy="2375915"/>
            </a:xfrm>
            <a:custGeom>
              <a:avLst/>
              <a:gdLst/>
              <a:ahLst/>
              <a:cxnLst/>
              <a:rect l="l" t="t" r="r" b="b"/>
              <a:pathLst>
                <a:path w="4413985" h="2375915">
                  <a:moveTo>
                    <a:pt x="0" y="0"/>
                  </a:moveTo>
                  <a:lnTo>
                    <a:pt x="4413985" y="0"/>
                  </a:lnTo>
                  <a:lnTo>
                    <a:pt x="4413985" y="2375915"/>
                  </a:lnTo>
                  <a:lnTo>
                    <a:pt x="0" y="237591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13985" cy="2423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65554" y="398746"/>
            <a:ext cx="16793746" cy="9086135"/>
            <a:chOff x="0" y="0"/>
            <a:chExt cx="4423044" cy="23930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23044" cy="2393056"/>
            </a:xfrm>
            <a:custGeom>
              <a:avLst/>
              <a:gdLst/>
              <a:ahLst/>
              <a:cxnLst/>
              <a:rect l="l" t="t" r="r" b="b"/>
              <a:pathLst>
                <a:path w="4423044" h="2393056">
                  <a:moveTo>
                    <a:pt x="5071" y="0"/>
                  </a:moveTo>
                  <a:lnTo>
                    <a:pt x="4417973" y="0"/>
                  </a:lnTo>
                  <a:cubicBezTo>
                    <a:pt x="4420774" y="0"/>
                    <a:pt x="4423044" y="2270"/>
                    <a:pt x="4423044" y="5071"/>
                  </a:cubicBezTo>
                  <a:lnTo>
                    <a:pt x="4423044" y="2387985"/>
                  </a:lnTo>
                  <a:cubicBezTo>
                    <a:pt x="4423044" y="2390786"/>
                    <a:pt x="4420774" y="2393056"/>
                    <a:pt x="4417973" y="2393056"/>
                  </a:cubicBezTo>
                  <a:lnTo>
                    <a:pt x="5071" y="2393056"/>
                  </a:lnTo>
                  <a:cubicBezTo>
                    <a:pt x="2270" y="2393056"/>
                    <a:pt x="0" y="2390786"/>
                    <a:pt x="0" y="2387985"/>
                  </a:cubicBezTo>
                  <a:lnTo>
                    <a:pt x="0" y="5071"/>
                  </a:lnTo>
                  <a:cubicBezTo>
                    <a:pt x="0" y="2270"/>
                    <a:pt x="2270" y="0"/>
                    <a:pt x="50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423044" cy="2440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45753" y="2761587"/>
            <a:ext cx="2564394" cy="708705"/>
          </a:xfrm>
          <a:custGeom>
            <a:avLst/>
            <a:gdLst/>
            <a:ahLst/>
            <a:cxnLst/>
            <a:rect l="l" t="t" r="r" b="b"/>
            <a:pathLst>
              <a:path w="2564394" h="708705">
                <a:moveTo>
                  <a:pt x="0" y="0"/>
                </a:moveTo>
                <a:lnTo>
                  <a:pt x="2564394" y="0"/>
                </a:lnTo>
                <a:lnTo>
                  <a:pt x="2564394" y="708705"/>
                </a:lnTo>
                <a:lnTo>
                  <a:pt x="0" y="708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334928" y="7342547"/>
            <a:ext cx="4953072" cy="2944453"/>
          </a:xfrm>
          <a:custGeom>
            <a:avLst/>
            <a:gdLst/>
            <a:ahLst/>
            <a:cxnLst/>
            <a:rect l="l" t="t" r="r" b="b"/>
            <a:pathLst>
              <a:path w="4953072" h="2944453">
                <a:moveTo>
                  <a:pt x="0" y="0"/>
                </a:moveTo>
                <a:lnTo>
                  <a:pt x="4953072" y="0"/>
                </a:lnTo>
                <a:lnTo>
                  <a:pt x="4953072" y="2944453"/>
                </a:lnTo>
                <a:lnTo>
                  <a:pt x="0" y="29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15798" y="782281"/>
            <a:ext cx="13293258" cy="853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45"/>
              </a:lnSpc>
              <a:spcBef>
                <a:spcPct val="0"/>
              </a:spcBef>
            </a:pPr>
            <a:r>
              <a:rPr lang="en-US" sz="5032">
                <a:solidFill>
                  <a:srgbClr val="01070A"/>
                </a:solidFill>
                <a:latin typeface="Carelia"/>
              </a:rPr>
              <a:t>Introduction to DevOps Principles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76536" y="3622692"/>
            <a:ext cx="12875121" cy="392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Collaboration and Communication: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 DevOps emphasizes seamless collaboration and communication between development and operations teams.</a:t>
            </a:r>
          </a:p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Automation: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 Automation of processes, from code integration to deployment, to enhance efficiency and reduce errors.</a:t>
            </a:r>
          </a:p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Continuous Integration/Continuous Deployment (CI/CD):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 Implementing CI/CD pipelines for faster and reliable software delivery.</a:t>
            </a:r>
          </a:p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Infrastructure as Code (IaC):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 Treating infrastructure as code to automate provisioning and management.</a:t>
            </a:r>
          </a:p>
          <a:p>
            <a:pPr algn="l">
              <a:lnSpc>
                <a:spcPts val="3474"/>
              </a:lnSpc>
              <a:spcBef>
                <a:spcPct val="0"/>
              </a:spcBef>
            </a:pPr>
            <a:endParaRPr lang="en-US" sz="2481">
              <a:solidFill>
                <a:srgbClr val="01070A"/>
              </a:solidFill>
              <a:latin typeface="Dosi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92656" y="2852501"/>
            <a:ext cx="2406789" cy="49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4"/>
              </a:lnSpc>
            </a:pPr>
            <a:r>
              <a:rPr lang="en-US" sz="2981">
                <a:solidFill>
                  <a:srgbClr val="01070A"/>
                </a:solidFill>
                <a:latin typeface="Dosis Bold"/>
              </a:rPr>
              <a:t>Key Principles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76536" y="2141821"/>
            <a:ext cx="14782764" cy="422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l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"/>
              </a:rPr>
              <a:t>DevOps is a set of practices that aims to unify software development (Dev) and IT operations (Ops).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45753" y="1635533"/>
            <a:ext cx="1717025" cy="474523"/>
          </a:xfrm>
          <a:custGeom>
            <a:avLst/>
            <a:gdLst/>
            <a:ahLst/>
            <a:cxnLst/>
            <a:rect l="l" t="t" r="r" b="b"/>
            <a:pathLst>
              <a:path w="1717025" h="474523">
                <a:moveTo>
                  <a:pt x="0" y="0"/>
                </a:moveTo>
                <a:lnTo>
                  <a:pt x="1717025" y="0"/>
                </a:lnTo>
                <a:lnTo>
                  <a:pt x="1717025" y="474524"/>
                </a:lnTo>
                <a:lnTo>
                  <a:pt x="0" y="474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92656" y="1587908"/>
            <a:ext cx="2406789" cy="49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4"/>
              </a:lnSpc>
            </a:pPr>
            <a:r>
              <a:rPr lang="en-US" sz="2981">
                <a:solidFill>
                  <a:srgbClr val="01070A"/>
                </a:solidFill>
                <a:latin typeface="Dosis Bold"/>
              </a:rPr>
              <a:t>DevOps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45753" y="7174123"/>
            <a:ext cx="2223988" cy="614629"/>
          </a:xfrm>
          <a:custGeom>
            <a:avLst/>
            <a:gdLst/>
            <a:ahLst/>
            <a:cxnLst/>
            <a:rect l="l" t="t" r="r" b="b"/>
            <a:pathLst>
              <a:path w="2223988" h="614629">
                <a:moveTo>
                  <a:pt x="0" y="0"/>
                </a:moveTo>
                <a:lnTo>
                  <a:pt x="2223988" y="0"/>
                </a:lnTo>
                <a:lnTo>
                  <a:pt x="2223988" y="614630"/>
                </a:lnTo>
                <a:lnTo>
                  <a:pt x="0" y="614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892656" y="7218000"/>
            <a:ext cx="2406789" cy="49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4"/>
              </a:lnSpc>
            </a:pPr>
            <a:r>
              <a:rPr lang="en-US" sz="2981">
                <a:solidFill>
                  <a:srgbClr val="01070A"/>
                </a:solidFill>
                <a:latin typeface="Dosis Bold"/>
              </a:rPr>
              <a:t>Importance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76536" y="7941153"/>
            <a:ext cx="10858392" cy="86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"/>
              </a:rPr>
              <a:t>DevOps is crucial in the rapidly evolving software development landscape for faster time-to-market, improved product quality, and enhanced collaboration.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30122" y="405633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46220" y="13811216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7541" y="1028700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47153" y="7357086"/>
            <a:ext cx="3835024" cy="3091905"/>
          </a:xfrm>
          <a:custGeom>
            <a:avLst/>
            <a:gdLst/>
            <a:ahLst/>
            <a:cxnLst/>
            <a:rect l="l" t="t" r="r" b="b"/>
            <a:pathLst>
              <a:path w="3835024" h="3091905">
                <a:moveTo>
                  <a:pt x="0" y="0"/>
                </a:moveTo>
                <a:lnTo>
                  <a:pt x="3835023" y="0"/>
                </a:lnTo>
                <a:lnTo>
                  <a:pt x="3835023" y="3091904"/>
                </a:lnTo>
                <a:lnTo>
                  <a:pt x="0" y="3091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95897" y="7806013"/>
            <a:ext cx="5792103" cy="2522235"/>
          </a:xfrm>
          <a:custGeom>
            <a:avLst/>
            <a:gdLst/>
            <a:ahLst/>
            <a:cxnLst/>
            <a:rect l="l" t="t" r="r" b="b"/>
            <a:pathLst>
              <a:path w="5792103" h="2522235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3051" y="1536691"/>
            <a:ext cx="13041805" cy="209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45"/>
              </a:lnSpc>
              <a:spcBef>
                <a:spcPct val="0"/>
              </a:spcBef>
            </a:pPr>
            <a:r>
              <a:rPr lang="en-US" sz="6032">
                <a:solidFill>
                  <a:srgbClr val="01070A"/>
                </a:solidFill>
                <a:latin typeface="Carelia"/>
              </a:rPr>
              <a:t>Challenges in Traditional Software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47232" y="4617607"/>
            <a:ext cx="12875121" cy="348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Siloed Teams: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Development and operations teams often operate in isolation, leading to communication gaps and inefficiencies.</a:t>
            </a:r>
          </a:p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Manual Processes: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Time-consuming manual tasks in development, testing, and deployment contribute to delays.</a:t>
            </a:r>
          </a:p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Inconsistent Environments: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Differences between development and production environments can lead to deployment issues.</a:t>
            </a:r>
          </a:p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Lack of Collaboration: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 Limited communication and collaboration between development, operations, and other stakeholders.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2947708" y="3699004"/>
            <a:ext cx="2589866" cy="715745"/>
          </a:xfrm>
          <a:custGeom>
            <a:avLst/>
            <a:gdLst/>
            <a:ahLst/>
            <a:cxnLst/>
            <a:rect l="l" t="t" r="r" b="b"/>
            <a:pathLst>
              <a:path w="2589866" h="715745">
                <a:moveTo>
                  <a:pt x="0" y="0"/>
                </a:moveTo>
                <a:lnTo>
                  <a:pt x="2589866" y="0"/>
                </a:lnTo>
                <a:lnTo>
                  <a:pt x="2589866" y="715745"/>
                </a:lnTo>
                <a:lnTo>
                  <a:pt x="0" y="7157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47708" y="3796203"/>
            <a:ext cx="3290837" cy="52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01070A"/>
                </a:solidFill>
                <a:latin typeface="Dosis Bold"/>
              </a:rPr>
              <a:t>Common Challenges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91948" y="1027924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98746"/>
            <a:ext cx="16230600" cy="9086135"/>
            <a:chOff x="0" y="0"/>
            <a:chExt cx="4274726" cy="23930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393056"/>
            </a:xfrm>
            <a:custGeom>
              <a:avLst/>
              <a:gdLst/>
              <a:ahLst/>
              <a:cxnLst/>
              <a:rect l="l" t="t" r="r" b="b"/>
              <a:pathLst>
                <a:path w="4274726" h="2393056">
                  <a:moveTo>
                    <a:pt x="5247" y="0"/>
                  </a:moveTo>
                  <a:lnTo>
                    <a:pt x="4269479" y="0"/>
                  </a:lnTo>
                  <a:cubicBezTo>
                    <a:pt x="4272377" y="0"/>
                    <a:pt x="4274726" y="2349"/>
                    <a:pt x="4274726" y="5247"/>
                  </a:cubicBezTo>
                  <a:lnTo>
                    <a:pt x="4274726" y="2387809"/>
                  </a:lnTo>
                  <a:cubicBezTo>
                    <a:pt x="4274726" y="2389201"/>
                    <a:pt x="4274173" y="2390535"/>
                    <a:pt x="4273189" y="2391519"/>
                  </a:cubicBezTo>
                  <a:cubicBezTo>
                    <a:pt x="4272205" y="2392503"/>
                    <a:pt x="4270871" y="2393056"/>
                    <a:pt x="4269479" y="2393056"/>
                  </a:cubicBezTo>
                  <a:lnTo>
                    <a:pt x="5247" y="2393056"/>
                  </a:lnTo>
                  <a:cubicBezTo>
                    <a:pt x="2349" y="2393056"/>
                    <a:pt x="0" y="2390707"/>
                    <a:pt x="0" y="2387809"/>
                  </a:cubicBezTo>
                  <a:lnTo>
                    <a:pt x="0" y="5247"/>
                  </a:lnTo>
                  <a:cubicBezTo>
                    <a:pt x="0" y="2349"/>
                    <a:pt x="2349" y="0"/>
                    <a:pt x="524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2440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82281"/>
            <a:ext cx="15926981" cy="853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45"/>
              </a:lnSpc>
              <a:spcBef>
                <a:spcPct val="0"/>
              </a:spcBef>
            </a:pPr>
            <a:r>
              <a:rPr lang="en-US" sz="5032">
                <a:solidFill>
                  <a:srgbClr val="01070A"/>
                </a:solidFill>
                <a:latin typeface="Carelia"/>
              </a:rPr>
              <a:t>DevOps Transformation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5602" y="2342741"/>
            <a:ext cx="14401016" cy="173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Collaboration at the Core: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 DevOps promotes a culture of collaboration, breaking down silos between development, operations, and other teams.</a:t>
            </a:r>
          </a:p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Cross-Functional Teams: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 Encourages the formation of cross-functional teams to enhance communication and shared responsibility.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6536" y="7904192"/>
            <a:ext cx="14120082" cy="129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Accelerated Time-to-Market: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 DevOps shortens development cycles, enabling faster and more frequent releases.</a:t>
            </a:r>
          </a:p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Improved Quality: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 Automated testing and consistent environments contribute to higher software quality.</a:t>
            </a:r>
          </a:p>
          <a:p>
            <a:pPr algn="just">
              <a:lnSpc>
                <a:spcPts val="3474"/>
              </a:lnSpc>
              <a:spcBef>
                <a:spcPct val="0"/>
              </a:spcBef>
            </a:pPr>
            <a:endParaRPr lang="en-US" sz="2481">
              <a:solidFill>
                <a:srgbClr val="01070A"/>
              </a:solidFill>
              <a:latin typeface="Dosi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195602" y="1468800"/>
            <a:ext cx="2828166" cy="781602"/>
          </a:xfrm>
          <a:custGeom>
            <a:avLst/>
            <a:gdLst/>
            <a:ahLst/>
            <a:cxnLst/>
            <a:rect l="l" t="t" r="r" b="b"/>
            <a:pathLst>
              <a:path w="2828166" h="781602">
                <a:moveTo>
                  <a:pt x="0" y="0"/>
                </a:moveTo>
                <a:lnTo>
                  <a:pt x="2828166" y="0"/>
                </a:lnTo>
                <a:lnTo>
                  <a:pt x="2828166" y="781603"/>
                </a:lnTo>
                <a:lnTo>
                  <a:pt x="0" y="7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2656" y="1587908"/>
            <a:ext cx="4014150" cy="49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4"/>
              </a:lnSpc>
            </a:pPr>
            <a:r>
              <a:rPr lang="en-US" sz="2981">
                <a:solidFill>
                  <a:srgbClr val="01070A"/>
                </a:solidFill>
                <a:latin typeface="Dosis Bold"/>
              </a:rPr>
              <a:t>Addressing Challenges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2195602" y="4384726"/>
            <a:ext cx="2828166" cy="781602"/>
          </a:xfrm>
          <a:custGeom>
            <a:avLst/>
            <a:gdLst/>
            <a:ahLst/>
            <a:cxnLst/>
            <a:rect l="l" t="t" r="r" b="b"/>
            <a:pathLst>
              <a:path w="2828166" h="781602">
                <a:moveTo>
                  <a:pt x="0" y="0"/>
                </a:moveTo>
                <a:lnTo>
                  <a:pt x="2828166" y="0"/>
                </a:lnTo>
                <a:lnTo>
                  <a:pt x="2828166" y="781603"/>
                </a:lnTo>
                <a:lnTo>
                  <a:pt x="0" y="7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92656" y="4503835"/>
            <a:ext cx="4014150" cy="49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4"/>
              </a:lnSpc>
            </a:pPr>
            <a:r>
              <a:rPr lang="en-US" sz="2981">
                <a:solidFill>
                  <a:srgbClr val="01070A"/>
                </a:solidFill>
                <a:latin typeface="Dosis Bold"/>
              </a:rPr>
              <a:t>Enhancing Collaboration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8002" y="5261579"/>
            <a:ext cx="14401016" cy="129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Real-Time Communication: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DevOps tools and practices facilitate real-time communication and collaboration among teams.</a:t>
            </a:r>
          </a:p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Shared Objectives: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Aligning development and operations teams with common goals for efficient software delivery.</a:t>
            </a:r>
          </a:p>
        </p:txBody>
      </p:sp>
      <p:sp>
        <p:nvSpPr>
          <p:cNvPr id="14" name="Freeform 14"/>
          <p:cNvSpPr/>
          <p:nvPr/>
        </p:nvSpPr>
        <p:spPr>
          <a:xfrm>
            <a:off x="2195602" y="6865414"/>
            <a:ext cx="2828166" cy="781602"/>
          </a:xfrm>
          <a:custGeom>
            <a:avLst/>
            <a:gdLst/>
            <a:ahLst/>
            <a:cxnLst/>
            <a:rect l="l" t="t" r="r" b="b"/>
            <a:pathLst>
              <a:path w="2828166" h="781602">
                <a:moveTo>
                  <a:pt x="0" y="0"/>
                </a:moveTo>
                <a:lnTo>
                  <a:pt x="2828166" y="0"/>
                </a:lnTo>
                <a:lnTo>
                  <a:pt x="2828166" y="781603"/>
                </a:lnTo>
                <a:lnTo>
                  <a:pt x="0" y="7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92656" y="6984522"/>
            <a:ext cx="4415990" cy="49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4"/>
              </a:lnSpc>
            </a:pPr>
            <a:r>
              <a:rPr lang="en-US" sz="2981">
                <a:solidFill>
                  <a:srgbClr val="01070A"/>
                </a:solidFill>
                <a:latin typeface="Dosis Bold"/>
              </a:rPr>
              <a:t>Impact on Software Delivery</a:t>
            </a:r>
          </a:p>
        </p:txBody>
      </p:sp>
      <p:sp>
        <p:nvSpPr>
          <p:cNvPr id="16" name="Freeform 16"/>
          <p:cNvSpPr/>
          <p:nvPr/>
        </p:nvSpPr>
        <p:spPr>
          <a:xfrm>
            <a:off x="202167" y="7658472"/>
            <a:ext cx="2145835" cy="2628528"/>
          </a:xfrm>
          <a:custGeom>
            <a:avLst/>
            <a:gdLst/>
            <a:ahLst/>
            <a:cxnLst/>
            <a:rect l="l" t="t" r="r" b="b"/>
            <a:pathLst>
              <a:path w="2145835" h="2628528">
                <a:moveTo>
                  <a:pt x="0" y="0"/>
                </a:moveTo>
                <a:lnTo>
                  <a:pt x="2145835" y="0"/>
                </a:lnTo>
                <a:lnTo>
                  <a:pt x="2145835" y="2628528"/>
                </a:lnTo>
                <a:lnTo>
                  <a:pt x="0" y="26285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530122" y="405633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7541" y="1028700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47153" y="7357086"/>
            <a:ext cx="3835024" cy="3091905"/>
          </a:xfrm>
          <a:custGeom>
            <a:avLst/>
            <a:gdLst/>
            <a:ahLst/>
            <a:cxnLst/>
            <a:rect l="l" t="t" r="r" b="b"/>
            <a:pathLst>
              <a:path w="3835024" h="3091905">
                <a:moveTo>
                  <a:pt x="0" y="0"/>
                </a:moveTo>
                <a:lnTo>
                  <a:pt x="3835023" y="0"/>
                </a:lnTo>
                <a:lnTo>
                  <a:pt x="3835023" y="3091904"/>
                </a:lnTo>
                <a:lnTo>
                  <a:pt x="0" y="3091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95897" y="7806013"/>
            <a:ext cx="5792103" cy="2522235"/>
          </a:xfrm>
          <a:custGeom>
            <a:avLst/>
            <a:gdLst/>
            <a:ahLst/>
            <a:cxnLst/>
            <a:rect l="l" t="t" r="r" b="b"/>
            <a:pathLst>
              <a:path w="5792103" h="2522235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3051" y="1536691"/>
            <a:ext cx="13041805" cy="102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45"/>
              </a:lnSpc>
              <a:spcBef>
                <a:spcPct val="0"/>
              </a:spcBef>
            </a:pPr>
            <a:r>
              <a:rPr lang="en-US" sz="6032">
                <a:solidFill>
                  <a:srgbClr val="01070A"/>
                </a:solidFill>
                <a:latin typeface="Carelia"/>
              </a:rPr>
              <a:t>Tools and Technologies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6923" y="4068423"/>
            <a:ext cx="12367934" cy="173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Jenkins: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Jenkins is an open-source automation server used for code building, testing, and deployment, orchestrating the entire CI/CD pipeline for automation and collaboration.</a:t>
            </a:r>
          </a:p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Travis CI: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Travis CI is a cloud-based CI/CD service that automates code build and testing, seamlessly integrating with GitHub and other version control systems.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541173" y="2627879"/>
            <a:ext cx="3087239" cy="853201"/>
          </a:xfrm>
          <a:custGeom>
            <a:avLst/>
            <a:gdLst/>
            <a:ahLst/>
            <a:cxnLst/>
            <a:rect l="l" t="t" r="r" b="b"/>
            <a:pathLst>
              <a:path w="3087239" h="853201">
                <a:moveTo>
                  <a:pt x="0" y="0"/>
                </a:moveTo>
                <a:lnTo>
                  <a:pt x="3087239" y="0"/>
                </a:lnTo>
                <a:lnTo>
                  <a:pt x="3087239" y="853201"/>
                </a:lnTo>
                <a:lnTo>
                  <a:pt x="0" y="8532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87870" y="3331557"/>
            <a:ext cx="3290837" cy="52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01070A"/>
                </a:solidFill>
                <a:latin typeface="Dosis Bold"/>
              </a:rPr>
              <a:t>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3890" y="2667130"/>
            <a:ext cx="1304180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1070A"/>
                </a:solidFill>
                <a:latin typeface="Carelia"/>
              </a:rPr>
              <a:t>CI/CD Pipelines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6923" y="5938958"/>
            <a:ext cx="4797738" cy="52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01070A"/>
                </a:solidFill>
                <a:latin typeface="Dosis Bold"/>
              </a:rPr>
              <a:t>Roles in the DevOps Pipeline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87870" y="6679829"/>
            <a:ext cx="12367934" cy="86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"/>
              </a:rPr>
              <a:t>CI/CD pipelines automate the process of integrating code changes, running tests, and deploying applications. This ensures faster and more reliable software delivery.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91948" y="1027924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7541" y="1028700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47153" y="7357086"/>
            <a:ext cx="3835024" cy="3091905"/>
          </a:xfrm>
          <a:custGeom>
            <a:avLst/>
            <a:gdLst/>
            <a:ahLst/>
            <a:cxnLst/>
            <a:rect l="l" t="t" r="r" b="b"/>
            <a:pathLst>
              <a:path w="3835024" h="3091905">
                <a:moveTo>
                  <a:pt x="0" y="0"/>
                </a:moveTo>
                <a:lnTo>
                  <a:pt x="3835023" y="0"/>
                </a:lnTo>
                <a:lnTo>
                  <a:pt x="3835023" y="3091904"/>
                </a:lnTo>
                <a:lnTo>
                  <a:pt x="0" y="3091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95897" y="7806013"/>
            <a:ext cx="5792103" cy="2522235"/>
          </a:xfrm>
          <a:custGeom>
            <a:avLst/>
            <a:gdLst/>
            <a:ahLst/>
            <a:cxnLst/>
            <a:rect l="l" t="t" r="r" b="b"/>
            <a:pathLst>
              <a:path w="5792103" h="2522235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3051" y="1536691"/>
            <a:ext cx="13041805" cy="102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45"/>
              </a:lnSpc>
              <a:spcBef>
                <a:spcPct val="0"/>
              </a:spcBef>
            </a:pPr>
            <a:r>
              <a:rPr lang="en-US" sz="6032">
                <a:solidFill>
                  <a:srgbClr val="01070A"/>
                </a:solidFill>
                <a:latin typeface="Carelia"/>
              </a:rPr>
              <a:t>Tools and Technologies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6923" y="4068423"/>
            <a:ext cx="12367934" cy="173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Docker: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Docker is a platform for developing, shipping, and running applications in containers, which encapsulate dependencies, making applications portable and scalable.</a:t>
            </a:r>
          </a:p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Kubernetes: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Kubernetes is an open-source container orchestration platform that automates the deployment, scaling, and management of containerized applications.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541173" y="2627879"/>
            <a:ext cx="3087239" cy="853201"/>
          </a:xfrm>
          <a:custGeom>
            <a:avLst/>
            <a:gdLst/>
            <a:ahLst/>
            <a:cxnLst/>
            <a:rect l="l" t="t" r="r" b="b"/>
            <a:pathLst>
              <a:path w="3087239" h="853201">
                <a:moveTo>
                  <a:pt x="0" y="0"/>
                </a:moveTo>
                <a:lnTo>
                  <a:pt x="3087239" y="0"/>
                </a:lnTo>
                <a:lnTo>
                  <a:pt x="3087239" y="853201"/>
                </a:lnTo>
                <a:lnTo>
                  <a:pt x="0" y="8532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87870" y="3331557"/>
            <a:ext cx="3290837" cy="52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01070A"/>
                </a:solidFill>
                <a:latin typeface="Dosis Bold"/>
              </a:rPr>
              <a:t>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3890" y="2667130"/>
            <a:ext cx="13041805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1070A"/>
                </a:solidFill>
                <a:latin typeface="Carelia"/>
              </a:rPr>
              <a:t>Containerization</a:t>
            </a:r>
          </a:p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endParaRPr lang="en-US" sz="4000">
              <a:solidFill>
                <a:srgbClr val="01070A"/>
              </a:solidFill>
              <a:latin typeface="Careli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86923" y="5938958"/>
            <a:ext cx="4797738" cy="52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01070A"/>
                </a:solidFill>
                <a:latin typeface="Dosis Bold"/>
              </a:rPr>
              <a:t>Roles in the DevOps Pipeline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87870" y="6679829"/>
            <a:ext cx="12367934" cy="86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"/>
              </a:rPr>
              <a:t>Containerization with Docker and orchestration with Kubernetes simplify deployment, enhance scalability, and improve resource utilization in the DevOps pipeline.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91948" y="1027924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7541" y="1028700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47153" y="7357086"/>
            <a:ext cx="3835024" cy="3091905"/>
          </a:xfrm>
          <a:custGeom>
            <a:avLst/>
            <a:gdLst/>
            <a:ahLst/>
            <a:cxnLst/>
            <a:rect l="l" t="t" r="r" b="b"/>
            <a:pathLst>
              <a:path w="3835024" h="3091905">
                <a:moveTo>
                  <a:pt x="0" y="0"/>
                </a:moveTo>
                <a:lnTo>
                  <a:pt x="3835023" y="0"/>
                </a:lnTo>
                <a:lnTo>
                  <a:pt x="3835023" y="3091904"/>
                </a:lnTo>
                <a:lnTo>
                  <a:pt x="0" y="3091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95897" y="7806013"/>
            <a:ext cx="5792103" cy="2522235"/>
          </a:xfrm>
          <a:custGeom>
            <a:avLst/>
            <a:gdLst/>
            <a:ahLst/>
            <a:cxnLst/>
            <a:rect l="l" t="t" r="r" b="b"/>
            <a:pathLst>
              <a:path w="5792103" h="2522235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3051" y="1536691"/>
            <a:ext cx="13041805" cy="102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45"/>
              </a:lnSpc>
              <a:spcBef>
                <a:spcPct val="0"/>
              </a:spcBef>
            </a:pPr>
            <a:r>
              <a:rPr lang="en-US" sz="6032">
                <a:solidFill>
                  <a:srgbClr val="01070A"/>
                </a:solidFill>
                <a:latin typeface="Carelia"/>
              </a:rPr>
              <a:t>Tools and Technologies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6923" y="4068423"/>
            <a:ext cx="12367934" cy="217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Git: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Git is a distributed version control system that facilitates collaboration and version tracking in software development by tracking changes in source code</a:t>
            </a:r>
            <a:r>
              <a:rPr lang="en-US" sz="2481">
                <a:solidFill>
                  <a:srgbClr val="01070A"/>
                </a:solidFill>
                <a:latin typeface="Dosis Bold"/>
              </a:rPr>
              <a:t>.</a:t>
            </a:r>
          </a:p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Prometheus: </a:t>
            </a:r>
            <a:r>
              <a:rPr lang="en-US" sz="2481">
                <a:solidFill>
                  <a:srgbClr val="01070A"/>
                </a:solidFill>
                <a:latin typeface="Dosis"/>
              </a:rPr>
              <a:t>Prometheus is an open-source monitoring toolkit designed for reliability and scalability, collecting and storing metrics from applications and systems, and displaying the Prometheus logo in a dashboard.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356734" y="2563858"/>
            <a:ext cx="3574532" cy="987871"/>
          </a:xfrm>
          <a:custGeom>
            <a:avLst/>
            <a:gdLst/>
            <a:ahLst/>
            <a:cxnLst/>
            <a:rect l="l" t="t" r="r" b="b"/>
            <a:pathLst>
              <a:path w="3574532" h="987871">
                <a:moveTo>
                  <a:pt x="0" y="0"/>
                </a:moveTo>
                <a:lnTo>
                  <a:pt x="3574532" y="0"/>
                </a:lnTo>
                <a:lnTo>
                  <a:pt x="3574532" y="987871"/>
                </a:lnTo>
                <a:lnTo>
                  <a:pt x="0" y="987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87870" y="3331557"/>
            <a:ext cx="3290837" cy="52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01070A"/>
                </a:solidFill>
                <a:latin typeface="Dosis Bold"/>
              </a:rPr>
              <a:t>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23097" y="2699733"/>
            <a:ext cx="1304180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1070A"/>
                </a:solidFill>
                <a:latin typeface="Carelia"/>
              </a:rPr>
              <a:t>Version Control and Monitoring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6923" y="6405683"/>
            <a:ext cx="4797738" cy="52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01070A"/>
                </a:solidFill>
                <a:latin typeface="Dosis Bold"/>
              </a:rPr>
              <a:t>Roles in the DevOps Pipeline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87870" y="7098929"/>
            <a:ext cx="12367934" cy="86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"/>
              </a:rPr>
              <a:t>Git ensures version control and collaboration, while Prometheus monitors the performance and health of applications and infrastructure, aiding in quick issue detection and resolution.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91948" y="1027924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7541" y="1028700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47153" y="7357086"/>
            <a:ext cx="3835024" cy="3091905"/>
          </a:xfrm>
          <a:custGeom>
            <a:avLst/>
            <a:gdLst/>
            <a:ahLst/>
            <a:cxnLst/>
            <a:rect l="l" t="t" r="r" b="b"/>
            <a:pathLst>
              <a:path w="3835024" h="3091905">
                <a:moveTo>
                  <a:pt x="0" y="0"/>
                </a:moveTo>
                <a:lnTo>
                  <a:pt x="3835023" y="0"/>
                </a:lnTo>
                <a:lnTo>
                  <a:pt x="3835023" y="3091904"/>
                </a:lnTo>
                <a:lnTo>
                  <a:pt x="0" y="3091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95897" y="7806013"/>
            <a:ext cx="5792103" cy="2522235"/>
          </a:xfrm>
          <a:custGeom>
            <a:avLst/>
            <a:gdLst/>
            <a:ahLst/>
            <a:cxnLst/>
            <a:rect l="l" t="t" r="r" b="b"/>
            <a:pathLst>
              <a:path w="5792103" h="2522235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3051" y="1536691"/>
            <a:ext cx="13041805" cy="102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45"/>
              </a:lnSpc>
              <a:spcBef>
                <a:spcPct val="0"/>
              </a:spcBef>
            </a:pPr>
            <a:r>
              <a:rPr lang="en-US" sz="6032">
                <a:solidFill>
                  <a:srgbClr val="01070A"/>
                </a:solidFill>
                <a:latin typeface="Carelia"/>
              </a:rPr>
              <a:t>Case Study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6923" y="5345324"/>
            <a:ext cx="12367934" cy="305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Siloed Teams and Communication Gaps</a:t>
            </a:r>
          </a:p>
          <a:p>
            <a:pPr algn="just">
              <a:lnSpc>
                <a:spcPts val="3474"/>
              </a:lnSpc>
            </a:pPr>
            <a:r>
              <a:rPr lang="en-US" sz="2481">
                <a:solidFill>
                  <a:srgbClr val="01070A"/>
                </a:solidFill>
                <a:latin typeface="Dosis"/>
              </a:rPr>
              <a:t>         Briefly describe how the organization faced challenges due to siloed development and     </a:t>
            </a:r>
          </a:p>
          <a:p>
            <a:pPr algn="just">
              <a:lnSpc>
                <a:spcPts val="3474"/>
              </a:lnSpc>
            </a:pPr>
            <a:r>
              <a:rPr lang="en-US" sz="2481">
                <a:solidFill>
                  <a:srgbClr val="01070A"/>
                </a:solidFill>
                <a:latin typeface="Dosis"/>
              </a:rPr>
              <a:t>         operations teams.</a:t>
            </a:r>
          </a:p>
          <a:p>
            <a:pPr marL="535834" lvl="1" indent="-267917" algn="just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 Bold"/>
              </a:rPr>
              <a:t>Slow and Error-Prone Releases</a:t>
            </a:r>
          </a:p>
          <a:p>
            <a:pPr algn="just">
              <a:lnSpc>
                <a:spcPts val="3474"/>
              </a:lnSpc>
            </a:pPr>
            <a:r>
              <a:rPr lang="en-US" sz="2481">
                <a:solidFill>
                  <a:srgbClr val="01070A"/>
                </a:solidFill>
                <a:latin typeface="Dosis"/>
              </a:rPr>
              <a:t>        Highlight the issues related to slow and error-prone release processes that affected time-to- </a:t>
            </a:r>
          </a:p>
          <a:p>
            <a:pPr algn="just">
              <a:lnSpc>
                <a:spcPts val="3474"/>
              </a:lnSpc>
            </a:pPr>
            <a:r>
              <a:rPr lang="en-US" sz="2481">
                <a:solidFill>
                  <a:srgbClr val="01070A"/>
                </a:solidFill>
                <a:latin typeface="Dosis"/>
              </a:rPr>
              <a:t>        market.</a:t>
            </a:r>
          </a:p>
          <a:p>
            <a:pPr algn="just">
              <a:lnSpc>
                <a:spcPts val="3474"/>
              </a:lnSpc>
              <a:spcBef>
                <a:spcPct val="0"/>
              </a:spcBef>
            </a:pPr>
            <a:endParaRPr lang="en-US" sz="2481">
              <a:solidFill>
                <a:srgbClr val="01070A"/>
              </a:solidFill>
              <a:latin typeface="Dosi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460599" y="2668219"/>
            <a:ext cx="6222476" cy="1022113"/>
          </a:xfrm>
          <a:custGeom>
            <a:avLst/>
            <a:gdLst/>
            <a:ahLst/>
            <a:cxnLst/>
            <a:rect l="l" t="t" r="r" b="b"/>
            <a:pathLst>
              <a:path w="6222476" h="1022113">
                <a:moveTo>
                  <a:pt x="0" y="0"/>
                </a:moveTo>
                <a:lnTo>
                  <a:pt x="6222476" y="0"/>
                </a:lnTo>
                <a:lnTo>
                  <a:pt x="6222476" y="1022113"/>
                </a:lnTo>
                <a:lnTo>
                  <a:pt x="0" y="1022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70" t="-17910" b="-5163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87870" y="4252168"/>
            <a:ext cx="3290837" cy="52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3081">
                <a:solidFill>
                  <a:srgbClr val="01070A"/>
                </a:solidFill>
                <a:latin typeface="Dosis Bold"/>
              </a:rPr>
              <a:t>Challenges Faced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23097" y="2791926"/>
            <a:ext cx="1304180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1070A"/>
                </a:solidFill>
                <a:latin typeface="Carelia"/>
              </a:rPr>
              <a:t>DevOps Transformation: A Real-World Case Study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91948" y="1027924"/>
            <a:ext cx="591794" cy="62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1047</Words>
  <Application>Microsoft Office PowerPoint</Application>
  <PresentationFormat>Custom</PresentationFormat>
  <Paragraphs>111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Dosis</vt:lpstr>
      <vt:lpstr>Carelia</vt:lpstr>
      <vt:lpstr>Dosis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BABU</dc:creator>
  <cp:lastModifiedBy>BABU</cp:lastModifiedBy>
  <cp:revision>3</cp:revision>
  <dcterms:created xsi:type="dcterms:W3CDTF">2006-08-16T00:00:00Z</dcterms:created>
  <dcterms:modified xsi:type="dcterms:W3CDTF">2023-12-04T00:47:49Z</dcterms:modified>
  <dc:identifier>DAF1nEUckCo</dc:identifier>
</cp:coreProperties>
</file>